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3" r:id="rId6"/>
    <p:sldId id="267" r:id="rId7"/>
    <p:sldId id="260" r:id="rId8"/>
    <p:sldId id="261" r:id="rId9"/>
    <p:sldId id="262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7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C5A5B-9BA9-4690-ACFC-34065985359F}" type="datetimeFigureOut">
              <a:rPr lang="da-DK" smtClean="0"/>
              <a:pPr/>
              <a:t>21-12-2012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896EE-E63E-4008-9389-142610C4491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896EE-E63E-4008-9389-142610C4491F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28" name="Titel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cxnSp>
        <p:nvCxnSpPr>
          <p:cNvPr id="8" name="Lige forbindelse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ladsholder til dato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7143-8D28-42D0-8ADA-E0CDFFD1566E}" type="datetimeFigureOut">
              <a:rPr lang="da-DK" smtClean="0"/>
              <a:pPr/>
              <a:t>21-12-2012</a:t>
            </a:fld>
            <a:endParaRPr lang="da-DK"/>
          </a:p>
        </p:txBody>
      </p:sp>
      <p:sp>
        <p:nvSpPr>
          <p:cNvPr id="16" name="Pladsholder til diasnumm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1D327A-81D3-4DDC-B27B-53927062412E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7143-8D28-42D0-8ADA-E0CDFFD1566E}" type="datetimeFigureOut">
              <a:rPr lang="da-DK" smtClean="0"/>
              <a:pPr/>
              <a:t>21-12-2012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327A-81D3-4DDC-B27B-53927062412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7143-8D28-42D0-8ADA-E0CDFFD1566E}" type="datetimeFigureOut">
              <a:rPr lang="da-DK" smtClean="0"/>
              <a:pPr/>
              <a:t>21-12-2012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327A-81D3-4DDC-B27B-53927062412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indhold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D47143-8D28-42D0-8ADA-E0CDFFD1566E}" type="datetimeFigureOut">
              <a:rPr lang="da-DK" smtClean="0"/>
              <a:pPr/>
              <a:t>21-12-2012</a:t>
            </a:fld>
            <a:endParaRPr lang="da-DK"/>
          </a:p>
        </p:txBody>
      </p:sp>
      <p:sp>
        <p:nvSpPr>
          <p:cNvPr id="15" name="Pladsholder til diasnumm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61D327A-81D3-4DDC-B27B-53927062412E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6" name="Pladsholder til sidefod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7143-8D28-42D0-8ADA-E0CDFFD1566E}" type="datetimeFigureOut">
              <a:rPr lang="da-DK" smtClean="0"/>
              <a:pPr/>
              <a:t>21-12-2012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327A-81D3-4DDC-B27B-53927062412E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cxnSp>
        <p:nvCxnSpPr>
          <p:cNvPr id="7" name="Lige forbindelse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7143-8D28-42D0-8ADA-E0CDFFD1566E}" type="datetimeFigureOut">
              <a:rPr lang="da-DK" smtClean="0"/>
              <a:pPr/>
              <a:t>21-12-2012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327A-81D3-4DDC-B27B-53927062412E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327A-81D3-4DDC-B27B-53927062412E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7143-8D28-42D0-8ADA-E0CDFFD1566E}" type="datetimeFigureOut">
              <a:rPr lang="da-DK" smtClean="0"/>
              <a:pPr/>
              <a:t>21-12-2012</a:t>
            </a:fld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32" name="Pladsholder til indhold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34" name="Pladsholder til indhold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2" name="Pladsholder til teks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cxnSp>
        <p:nvCxnSpPr>
          <p:cNvPr id="10" name="Lige forbindelse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7143-8D28-42D0-8ADA-E0CDFFD1566E}" type="datetimeFigureOut">
              <a:rPr lang="da-DK" smtClean="0"/>
              <a:pPr/>
              <a:t>21-12-2012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327A-81D3-4DDC-B27B-53927062412E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7143-8D28-42D0-8ADA-E0CDFFD1566E}" type="datetimeFigureOut">
              <a:rPr lang="da-DK" smtClean="0"/>
              <a:pPr/>
              <a:t>21-12-2012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327A-81D3-4DDC-B27B-53927062412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dsholder til indhold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31" name="Titel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D47143-8D28-42D0-8ADA-E0CDFFD1566E}" type="datetimeFigureOut">
              <a:rPr lang="da-DK" smtClean="0"/>
              <a:pPr/>
              <a:t>21-12-2012</a:t>
            </a:fld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1D327A-81D3-4DDC-B27B-53927062412E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7143-8D28-42D0-8ADA-E0CDFFD1566E}" type="datetimeFigureOut">
              <a:rPr lang="da-DK" smtClean="0"/>
              <a:pPr/>
              <a:t>21-12-2012</a:t>
            </a:fld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1D327A-81D3-4DDC-B27B-53927062412E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teks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24" name="Pladsholder til dato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D47143-8D28-42D0-8ADA-E0CDFFD1566E}" type="datetimeFigureOut">
              <a:rPr lang="da-DK" smtClean="0"/>
              <a:pPr/>
              <a:t>21-12-2012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61D327A-81D3-4DDC-B27B-53927062412E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5" name="Pladsholder til titel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Marion%20Nanna%20Burrell\Music\Various%20Artists\No%20Stress\11%20Aria%20(Bachiana%20Brasileiras%20%23%205).wma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95536" y="5157192"/>
            <a:ext cx="8305800" cy="1143000"/>
          </a:xfrm>
        </p:spPr>
        <p:txBody>
          <a:bodyPr/>
          <a:lstStyle/>
          <a:p>
            <a:r>
              <a:rPr lang="da-DK" dirty="0" smtClean="0"/>
              <a:t>Bornholm kaldes også for klippeøen eller </a:t>
            </a:r>
            <a:r>
              <a:rPr lang="da-DK" dirty="0" err="1" smtClean="0"/>
              <a:t>solskinsøen</a:t>
            </a:r>
            <a:r>
              <a:rPr lang="da-DK" dirty="0" smtClean="0"/>
              <a:t>. Øen har et areal på 588,5 km² og der er 42.154 indbyggere (2010) 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4093840" cy="829072"/>
          </a:xfrm>
        </p:spPr>
        <p:txBody>
          <a:bodyPr/>
          <a:lstStyle/>
          <a:p>
            <a:r>
              <a:rPr lang="da-DK" dirty="0" smtClean="0"/>
              <a:t>Bornholm</a:t>
            </a:r>
            <a:endParaRPr lang="da-DK" dirty="0"/>
          </a:p>
        </p:txBody>
      </p:sp>
      <p:pic>
        <p:nvPicPr>
          <p:cNvPr id="5" name="Billede 4" descr="bornholm_kor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764704"/>
            <a:ext cx="3731324" cy="4341251"/>
          </a:xfrm>
          <a:prstGeom prst="rect">
            <a:avLst/>
          </a:prstGeom>
        </p:spPr>
      </p:pic>
      <p:pic>
        <p:nvPicPr>
          <p:cNvPr id="13" name="11 Aria (Bachiana Brasileiras # 5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3" grpId="0" build="allAtOnce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1920" y="836712"/>
            <a:ext cx="2242592" cy="750912"/>
          </a:xfrm>
        </p:spPr>
        <p:txBody>
          <a:bodyPr/>
          <a:lstStyle/>
          <a:p>
            <a:r>
              <a:rPr lang="da-DK" dirty="0" smtClean="0"/>
              <a:t>Stentøj</a:t>
            </a:r>
            <a:endParaRPr lang="da-DK" dirty="0"/>
          </a:p>
        </p:txBody>
      </p:sp>
      <p:pic>
        <p:nvPicPr>
          <p:cNvPr id="5" name="Pladsholder til indhold 4" descr="neksoe_museeu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3717032"/>
            <a:ext cx="3816289" cy="2553444"/>
          </a:xfrm>
        </p:spPr>
      </p:pic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716016" y="2286000"/>
            <a:ext cx="4059936" cy="3951312"/>
          </a:xfrm>
        </p:spPr>
        <p:txBody>
          <a:bodyPr/>
          <a:lstStyle/>
          <a:p>
            <a:r>
              <a:rPr lang="da-DK" dirty="0" smtClean="0"/>
              <a:t>Hjorth stentøj i Rønne blev landskendt. Maleren og forfatteren Holger Drachmann arbejdede der. Fabrikken i Storegade er nu et arbejdende museum.</a:t>
            </a:r>
            <a:endParaRPr lang="da-DK" dirty="0"/>
          </a:p>
        </p:txBody>
      </p:sp>
      <p:pic>
        <p:nvPicPr>
          <p:cNvPr id="6" name="Billede 5" descr="kerami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340768"/>
            <a:ext cx="2466975" cy="184785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Krølle Bølle is</a:t>
            </a:r>
            <a:endParaRPr lang="da-DK" dirty="0"/>
          </a:p>
        </p:txBody>
      </p:sp>
      <p:pic>
        <p:nvPicPr>
          <p:cNvPr id="5" name="Pladsholder til indhold 4" descr="krlleblle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485360"/>
            <a:ext cx="4008942" cy="3123245"/>
          </a:xfrm>
        </p:spPr>
      </p:pic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788024" y="1268760"/>
            <a:ext cx="4059936" cy="4572000"/>
          </a:xfrm>
        </p:spPr>
        <p:txBody>
          <a:bodyPr>
            <a:normAutofit fontScale="92500" lnSpcReduction="20000"/>
          </a:bodyPr>
          <a:lstStyle/>
          <a:p>
            <a:r>
              <a:rPr lang="da-DK" dirty="0" smtClean="0"/>
              <a:t>Louis Mahlers søn, keramiker Ole Mahler, ejer rettighederne til navnet og tegninger af trolden. Han fremstilles pr 2.006 keramik tal den krølle Bølle familien </a:t>
            </a:r>
          </a:p>
          <a:p>
            <a:r>
              <a:rPr lang="da-DK" dirty="0" err="1" smtClean="0"/>
              <a:t>KrølleBølle</a:t>
            </a:r>
            <a:r>
              <a:rPr lang="da-DK" dirty="0" smtClean="0"/>
              <a:t> har sandsynligvis den samme betydning og rolle  for Bornholm, som Den Lille Havfrue i København har, og er en af de mest populære souvenirs fra øen</a:t>
            </a:r>
          </a:p>
          <a:p>
            <a:endParaRPr lang="da-DK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49080" y="1124744"/>
            <a:ext cx="5194920" cy="715144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Hammershus ´s  ruiner</a:t>
            </a:r>
            <a:endParaRPr lang="da-DK" dirty="0"/>
          </a:p>
        </p:txBody>
      </p:sp>
      <p:pic>
        <p:nvPicPr>
          <p:cNvPr id="4" name="Pladsholder til indhold 3" descr="hammershus_ruin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2492896"/>
            <a:ext cx="4229914" cy="3168352"/>
          </a:xfrm>
        </p:spPr>
      </p:pic>
      <p:sp>
        <p:nvSpPr>
          <p:cNvPr id="5" name="Pladsholder til indhold 4"/>
          <p:cNvSpPr>
            <a:spLocks noGrp="1"/>
          </p:cNvSpPr>
          <p:nvPr>
            <p:ph sz="half" idx="2"/>
          </p:nvPr>
        </p:nvSpPr>
        <p:spPr>
          <a:xfrm>
            <a:off x="179512" y="1772816"/>
            <a:ext cx="4059936" cy="4572000"/>
          </a:xfrm>
        </p:spPr>
        <p:txBody>
          <a:bodyPr>
            <a:normAutofit fontScale="92500"/>
          </a:bodyPr>
          <a:lstStyle/>
          <a:p>
            <a:r>
              <a:rPr lang="da-DK" dirty="0" smtClean="0"/>
              <a:t>I 1522 blev Hammershus erobret af lübeckerne. De istandsatte borgen og benyttede den i de år, de fra 1526 havde Bornholm i pant. Fra 1576 var Hammershus atter på den danske konges hænder. Den fik lov at forfalde og betragtedes efterhånden som utidssvarende som fæstningsværk.</a:t>
            </a:r>
            <a:endParaRPr lang="da-DK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539552" y="5445224"/>
            <a:ext cx="7931224" cy="1040904"/>
          </a:xfrm>
        </p:spPr>
        <p:txBody>
          <a:bodyPr/>
          <a:lstStyle/>
          <a:p>
            <a:r>
              <a:rPr lang="da-DK" dirty="0" smtClean="0"/>
              <a:t>Hele øen hører under Bornholms Regionskommune som igen hører under Region Hovedstaden.</a:t>
            </a: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619672" y="476672"/>
            <a:ext cx="5698976" cy="750912"/>
          </a:xfrm>
        </p:spPr>
        <p:txBody>
          <a:bodyPr/>
          <a:lstStyle/>
          <a:p>
            <a:r>
              <a:rPr lang="da-DK" dirty="0" smtClean="0"/>
              <a:t>Bornholm er en dansk ø</a:t>
            </a:r>
            <a:endParaRPr lang="da-DK" dirty="0"/>
          </a:p>
        </p:txBody>
      </p:sp>
      <p:pic>
        <p:nvPicPr>
          <p:cNvPr id="4" name="Billede 3" descr="hammershus_mo vandet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325476"/>
            <a:ext cx="5307806" cy="3975731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980728"/>
            <a:ext cx="2674640" cy="859160"/>
          </a:xfrm>
        </p:spPr>
        <p:txBody>
          <a:bodyPr/>
          <a:lstStyle/>
          <a:p>
            <a:r>
              <a:rPr lang="da-DK" dirty="0" smtClean="0"/>
              <a:t>Små byer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004048" y="908720"/>
            <a:ext cx="3816424" cy="5040560"/>
          </a:xfrm>
        </p:spPr>
        <p:txBody>
          <a:bodyPr/>
          <a:lstStyle/>
          <a:p>
            <a:r>
              <a:rPr lang="da-DK" dirty="0" smtClean="0"/>
              <a:t>De større byer på øen ligger ved kysten og har en havn – med én undtagelse: Aakirkeby (der dog har en havn ved Boderne). Den største hedder Rønne og så følger ellers – med uret – Hasle, Sandvig, Allinge, Gudhjem, Svaneke og Nexø.</a:t>
            </a:r>
            <a:endParaRPr lang="da-DK" dirty="0"/>
          </a:p>
        </p:txBody>
      </p:sp>
      <p:pic>
        <p:nvPicPr>
          <p:cNvPr id="6" name="Pladsholder til indhold 5" descr="gudhjem_hav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5" y="2420889"/>
            <a:ext cx="4422181" cy="3312367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08104" y="1052736"/>
            <a:ext cx="2242592" cy="822920"/>
          </a:xfrm>
        </p:spPr>
        <p:txBody>
          <a:bodyPr/>
          <a:lstStyle/>
          <a:p>
            <a:r>
              <a:rPr lang="da-DK" dirty="0" smtClean="0"/>
              <a:t>Fiskeri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 smtClean="0"/>
              <a:t>Bornholm omkring 1900Tidligere var fiskeriet en vigtig bestanddel af det bornholmske næringsliv, og laks og sild fra Østersøen var verdenskendte i bearbejdet form fra de mange røgerier. </a:t>
            </a:r>
            <a:endParaRPr lang="da-DK" dirty="0"/>
          </a:p>
        </p:txBody>
      </p:sp>
      <p:pic>
        <p:nvPicPr>
          <p:cNvPr id="5" name="Pladsholder til indhold 4" descr="roenne_hus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2492896"/>
            <a:ext cx="4118193" cy="3084669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3768" y="404664"/>
            <a:ext cx="2746648" cy="894928"/>
          </a:xfrm>
        </p:spPr>
        <p:txBody>
          <a:bodyPr/>
          <a:lstStyle/>
          <a:p>
            <a:r>
              <a:rPr lang="da-DK" dirty="0" smtClean="0"/>
              <a:t>Røgeri</a:t>
            </a:r>
            <a:endParaRPr lang="da-DK" dirty="0"/>
          </a:p>
        </p:txBody>
      </p:sp>
      <p:pic>
        <p:nvPicPr>
          <p:cNvPr id="5" name="Pladsholder til indhold 4" descr="roeger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556792"/>
            <a:ext cx="3542960" cy="4730035"/>
          </a:xfrm>
        </p:spPr>
      </p:pic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dirty="0" smtClean="0"/>
              <a:t>Indskrænkninger i fiskeriet i Østersøen har dog begrænset disse aktiviteter, men røgerierne kan stadig glæde kunderne med friske, røgede fisk i Gudhjem, Svaneke, Hasle, Allinge, </a:t>
            </a:r>
            <a:r>
              <a:rPr lang="da-DK" dirty="0" err="1" smtClean="0"/>
              <a:t>Sømarken</a:t>
            </a:r>
            <a:r>
              <a:rPr lang="da-DK" dirty="0" smtClean="0"/>
              <a:t>, Aarsdale og Nexø.</a:t>
            </a:r>
            <a:endParaRPr lang="da-DK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4474840" cy="1219200"/>
          </a:xfrm>
        </p:spPr>
        <p:txBody>
          <a:bodyPr>
            <a:normAutofit/>
          </a:bodyPr>
          <a:lstStyle/>
          <a:p>
            <a:r>
              <a:rPr lang="da-DK" dirty="0" smtClean="0"/>
              <a:t>En Bornholmer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59936" cy="4107160"/>
          </a:xfrm>
        </p:spPr>
        <p:txBody>
          <a:bodyPr/>
          <a:lstStyle/>
          <a:p>
            <a:r>
              <a:rPr lang="da-DK" dirty="0" smtClean="0"/>
              <a:t>En "bornholmer" kan både være et standur og en røget gylden sild</a:t>
            </a:r>
            <a:endParaRPr lang="da-DK" dirty="0"/>
          </a:p>
        </p:txBody>
      </p:sp>
      <p:pic>
        <p:nvPicPr>
          <p:cNvPr id="5" name="Pladsholder til indhold 4" descr="sil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55576" y="3501008"/>
            <a:ext cx="3552395" cy="2664296"/>
          </a:xfrm>
        </p:spPr>
      </p:pic>
      <p:pic>
        <p:nvPicPr>
          <p:cNvPr id="6" name="Billede 5" descr="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908720"/>
            <a:ext cx="2047480" cy="54006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3034680" cy="1219200"/>
          </a:xfrm>
        </p:spPr>
        <p:txBody>
          <a:bodyPr/>
          <a:lstStyle/>
          <a:p>
            <a:r>
              <a:rPr lang="da-DK" dirty="0" smtClean="0"/>
              <a:t>Rundkirker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716016" y="1916832"/>
            <a:ext cx="4248472" cy="4032448"/>
          </a:xfrm>
        </p:spPr>
        <p:txBody>
          <a:bodyPr/>
          <a:lstStyle/>
          <a:p>
            <a:r>
              <a:rPr lang="da-DK" dirty="0" smtClean="0"/>
              <a:t>Rundkirkerne i Østerlars, Olsker, Nylars og Nyker</a:t>
            </a:r>
          </a:p>
          <a:p>
            <a:r>
              <a:rPr lang="da-DK" dirty="0" smtClean="0"/>
              <a:t>Andre særprægede middelalderkirker i Allinge, Aakirkeby, Rutsker, Ibsker, Knudsker og betydelige rester i Østermarie</a:t>
            </a:r>
            <a:endParaRPr lang="da-DK" dirty="0"/>
          </a:p>
        </p:txBody>
      </p:sp>
      <p:pic>
        <p:nvPicPr>
          <p:cNvPr id="6" name="Billede 5" descr="rundkir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060848"/>
            <a:ext cx="4250899" cy="2664296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55776" y="764704"/>
            <a:ext cx="3826768" cy="1219200"/>
          </a:xfrm>
        </p:spPr>
        <p:txBody>
          <a:bodyPr/>
          <a:lstStyle/>
          <a:p>
            <a:r>
              <a:rPr lang="da-DK" dirty="0" smtClean="0"/>
              <a:t>Løvehovederne</a:t>
            </a:r>
            <a:endParaRPr lang="da-DK" dirty="0"/>
          </a:p>
        </p:txBody>
      </p:sp>
      <p:pic>
        <p:nvPicPr>
          <p:cNvPr id="4" name="Pladsholder til indhold 3" descr="loevehodern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492896"/>
            <a:ext cx="4740871" cy="3154834"/>
          </a:xfrm>
        </p:spPr>
      </p:pic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>
          <a:xfrm>
            <a:off x="4860032" y="2564904"/>
            <a:ext cx="4059936" cy="3057128"/>
          </a:xfrm>
        </p:spPr>
        <p:txBody>
          <a:bodyPr/>
          <a:lstStyle/>
          <a:p>
            <a:r>
              <a:rPr lang="da-DK" dirty="0" smtClean="0"/>
              <a:t>klippeforekomster er meget almindelige. Øen er en del af det gamle danske kerneland Skånelandene, og er den eneste, som stadig er dansk.</a:t>
            </a:r>
            <a:endParaRPr lang="da-DK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7704" y="620688"/>
            <a:ext cx="5040560" cy="1219200"/>
          </a:xfrm>
        </p:spPr>
        <p:txBody>
          <a:bodyPr/>
          <a:lstStyle/>
          <a:p>
            <a:r>
              <a:rPr lang="da-DK" dirty="0" smtClean="0"/>
              <a:t>Pottemagerværksted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51520" y="3140968"/>
            <a:ext cx="4059936" cy="2697088"/>
          </a:xfrm>
        </p:spPr>
        <p:txBody>
          <a:bodyPr/>
          <a:lstStyle/>
          <a:p>
            <a:r>
              <a:rPr lang="da-DK" dirty="0" smtClean="0"/>
              <a:t>Leret i undergrunden blev anvendt både af Den kongelige </a:t>
            </a:r>
            <a:r>
              <a:rPr lang="da-DK" dirty="0" err="1" smtClean="0"/>
              <a:t>Porcelainsfabrik</a:t>
            </a:r>
            <a:r>
              <a:rPr lang="da-DK" dirty="0" smtClean="0"/>
              <a:t> og de lokale pottemagerværksteder.</a:t>
            </a:r>
            <a:endParaRPr lang="da-DK" dirty="0"/>
          </a:p>
        </p:txBody>
      </p:sp>
      <p:pic>
        <p:nvPicPr>
          <p:cNvPr id="5" name="Pladsholder til indhold 4" descr="soeholm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2348880"/>
            <a:ext cx="4229913" cy="3168352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248</TotalTime>
  <Words>350</Words>
  <Application>Microsoft Office PowerPoint</Application>
  <PresentationFormat>Skærmshow (4:3)</PresentationFormat>
  <Paragraphs>27</Paragraphs>
  <Slides>12</Slides>
  <Notes>1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3" baseType="lpstr">
      <vt:lpstr>Papir</vt:lpstr>
      <vt:lpstr>Bornholm</vt:lpstr>
      <vt:lpstr>Bornholm er en dansk ø</vt:lpstr>
      <vt:lpstr>Små byer</vt:lpstr>
      <vt:lpstr>Fiskeri</vt:lpstr>
      <vt:lpstr>Røgeri</vt:lpstr>
      <vt:lpstr>En Bornholmer</vt:lpstr>
      <vt:lpstr>Rundkirker</vt:lpstr>
      <vt:lpstr>Løvehovederne</vt:lpstr>
      <vt:lpstr>Pottemagerværksted</vt:lpstr>
      <vt:lpstr>Stentøj</vt:lpstr>
      <vt:lpstr>Krølle Bølle is</vt:lpstr>
      <vt:lpstr>Hammershus ´s  ruiner</vt:lpstr>
    </vt:vector>
  </TitlesOfParts>
  <Company>KVUC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Bornholm</dc:title>
  <dc:creator>V8</dc:creator>
  <cp:lastModifiedBy>Marion Nanna Burrell</cp:lastModifiedBy>
  <cp:revision>52</cp:revision>
  <dcterms:created xsi:type="dcterms:W3CDTF">2010-12-09T18:18:57Z</dcterms:created>
  <dcterms:modified xsi:type="dcterms:W3CDTF">2012-12-21T08:19:42Z</dcterms:modified>
</cp:coreProperties>
</file>